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307" r:id="rId2"/>
    <p:sldId id="314" r:id="rId3"/>
    <p:sldId id="308" r:id="rId4"/>
    <p:sldId id="309" r:id="rId5"/>
    <p:sldId id="310" r:id="rId6"/>
    <p:sldId id="311" r:id="rId7"/>
    <p:sldId id="312" r:id="rId8"/>
    <p:sldId id="313" r:id="rId9"/>
    <p:sldId id="315" r:id="rId10"/>
    <p:sldId id="316" r:id="rId11"/>
    <p:sldId id="304" r:id="rId12"/>
    <p:sldId id="317" r:id="rId13"/>
    <p:sldId id="305" r:id="rId14"/>
    <p:sldId id="318" r:id="rId15"/>
    <p:sldId id="319" r:id="rId16"/>
    <p:sldId id="306" r:id="rId17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BD9"/>
    <a:srgbClr val="D163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7872"/>
  </p:normalViewPr>
  <p:slideViewPr>
    <p:cSldViewPr snapToGrid="0" snapToObjects="1">
      <p:cViewPr varScale="1">
        <p:scale>
          <a:sx n="165" d="100"/>
          <a:sy n="165" d="100"/>
        </p:scale>
        <p:origin x="1224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5" d="100"/>
        <a:sy n="1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B1FB2-D363-CA48-AF16-F83DF2007517}" type="datetimeFigureOut">
              <a:rPr lang="en-NL" smtClean="0"/>
              <a:t>31/08/2024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A33BA-EE5F-7441-8D12-1A4ADC5340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33451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E68AD-154D-DD40-1C5A-854CC8368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D2EDDB-790E-CA30-DEC1-1301E3A88A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3DAB1-A68B-B936-C800-419599A2A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989AE-6FF3-775A-48C1-EE2933357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3492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A37AA-8081-8AFF-142F-C35B10944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A8AF60-642E-F41A-C238-BD63A35280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9947E0-075E-8E3E-2077-A15858645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25178-1D8F-85E2-4C68-3DE2C45533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24516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03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00667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A24D1-AD0E-F0B8-0F83-589D7E7AF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97C68E-EA77-46F5-EF84-A52963304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3EA137-FE7F-4432-A039-6333D3C05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6D0-9AC7-1716-B5A4-A4730DF3A7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7708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4D8CC-A2B5-E141-F171-B9228ED19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21B085-5BAB-1CD1-B0D4-4DF12A9103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5B7FB8-2511-3B07-8129-34A4AEABF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43986-6FC7-F425-E0E9-563E7A672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35751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18"/>
          <p:cNvSpPr>
            <a:spLocks noChangeArrowheads="1"/>
          </p:cNvSpPr>
          <p:nvPr/>
        </p:nvSpPr>
        <p:spPr bwMode="white">
          <a:xfrm>
            <a:off x="8991600" y="15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white">
          <a:xfrm>
            <a:off x="0" y="0"/>
            <a:ext cx="9144000" cy="18859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Straight Connector 6"/>
          <p:cNvSpPr>
            <a:spLocks noChangeShapeType="1"/>
          </p:cNvSpPr>
          <p:nvPr/>
        </p:nvSpPr>
        <p:spPr bwMode="auto">
          <a:xfrm>
            <a:off x="155575" y="1814513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267200" y="1585913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416425" y="1654175"/>
            <a:ext cx="314325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131445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285750"/>
            <a:ext cx="7772400" cy="1314450"/>
          </a:xfrm>
        </p:spPr>
        <p:txBody>
          <a:bodyPr/>
          <a:lstStyle>
            <a:lvl1pPr>
              <a:defRPr sz="4200">
                <a:solidFill>
                  <a:srgbClr val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C2172-63CF-41CB-8FA2-CF896BAC4AF6}" type="datetimeFigureOut">
              <a:rPr lang="en-US"/>
              <a:pPr>
                <a:defRPr/>
              </a:pPr>
              <a:t>8/31/24</a:t>
            </a:fld>
            <a:endParaRPr lang="en-US"/>
          </a:p>
        </p:txBody>
      </p:sp>
      <p:sp>
        <p:nvSpPr>
          <p:cNvPr id="16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1649413"/>
            <a:ext cx="457200" cy="331787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70842A3B-15C4-495D-B250-83E54EBD3DF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DE635F-4792-44F4-999D-A104BC6B40CD}" type="datetimeFigureOut">
              <a:rPr lang="en-US"/>
              <a:pPr>
                <a:defRPr/>
              </a:pPr>
              <a:t>8/31/24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425797-9FD8-4391-A577-7528E2A557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white">
          <a:xfrm>
            <a:off x="0" y="0"/>
            <a:ext cx="9144000" cy="11588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Straight Connector 12"/>
          <p:cNvSpPr>
            <a:spLocks noChangeShapeType="1"/>
          </p:cNvSpPr>
          <p:nvPr/>
        </p:nvSpPr>
        <p:spPr bwMode="auto">
          <a:xfrm rot="5400000">
            <a:off x="4801394" y="2458244"/>
            <a:ext cx="468471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Oval 13"/>
          <p:cNvSpPr/>
          <p:nvPr/>
        </p:nvSpPr>
        <p:spPr>
          <a:xfrm>
            <a:off x="6838950" y="2193925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Oval 14"/>
          <p:cNvSpPr/>
          <p:nvPr/>
        </p:nvSpPr>
        <p:spPr>
          <a:xfrm>
            <a:off x="6983413" y="2265363"/>
            <a:ext cx="322262" cy="315912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28600"/>
            <a:ext cx="6553200" cy="4366025"/>
          </a:xfrm>
        </p:spPr>
        <p:txBody>
          <a:bodyPr vert="eaVert"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228601"/>
            <a:ext cx="1447800" cy="4388644"/>
          </a:xfrm>
        </p:spPr>
        <p:txBody>
          <a:bodyPr vert="eaVert"/>
          <a:lstStyle/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924675" y="2265363"/>
            <a:ext cx="439738" cy="330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B58BE-2172-4AA8-9C85-09D2424D219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49009F-4358-4699-A479-217B2EB2A8C9}" type="datetimeFigureOut">
              <a:rPr lang="en-US"/>
              <a:pPr>
                <a:defRPr/>
              </a:pPr>
              <a:t>8/31/24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145286"/>
            <a:ext cx="8503920" cy="3429000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E49269-4269-4BB9-8330-2A0DC75EC565}" type="datetimeFigureOut">
              <a:rPr lang="en-US"/>
              <a:pPr>
                <a:defRPr/>
              </a:pPr>
              <a:t>8/31/24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2450" y="769938"/>
            <a:ext cx="457200" cy="330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477DBB-C2C8-45D9-9EC6-7C792BA292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white">
          <a:xfrm>
            <a:off x="8991600" y="142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8"/>
          <p:cNvSpPr>
            <a:spLocks noChangeArrowheads="1"/>
          </p:cNvSpPr>
          <p:nvPr/>
        </p:nvSpPr>
        <p:spPr bwMode="white">
          <a:xfrm>
            <a:off x="152400" y="1714500"/>
            <a:ext cx="8832850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55575" y="106363"/>
            <a:ext cx="8832850" cy="16049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" name="Straight Connector 7"/>
          <p:cNvSpPr>
            <a:spLocks noChangeShapeType="1"/>
          </p:cNvSpPr>
          <p:nvPr/>
        </p:nvSpPr>
        <p:spPr bwMode="auto">
          <a:xfrm>
            <a:off x="152400" y="18288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3" name="Oval 9"/>
          <p:cNvSpPr/>
          <p:nvPr userDrawn="1"/>
        </p:nvSpPr>
        <p:spPr>
          <a:xfrm>
            <a:off x="4267200" y="1585913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0"/>
          <p:cNvSpPr/>
          <p:nvPr/>
        </p:nvSpPr>
        <p:spPr>
          <a:xfrm>
            <a:off x="4413250" y="1657350"/>
            <a:ext cx="323850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057400"/>
            <a:ext cx="6480174" cy="1254919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00050"/>
            <a:ext cx="7772400" cy="1143000"/>
          </a:xfrm>
        </p:spPr>
        <p:txBody>
          <a:bodyPr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80E50E-B2F0-4D5A-B749-B051C2A745C7}" type="datetimeFigureOut">
              <a:rPr lang="en-US"/>
              <a:pPr>
                <a:defRPr/>
              </a:pPr>
              <a:t>8/31/24</a:t>
            </a:fld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419600" y="1778000"/>
            <a:ext cx="457200" cy="330200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4E41F5A7-DD45-4318-83F1-5B8E56A3FF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7"/>
          <p:cNvSpPr>
            <a:spLocks noChangeShapeType="1"/>
          </p:cNvSpPr>
          <p:nvPr/>
        </p:nvSpPr>
        <p:spPr bwMode="auto">
          <a:xfrm flipV="1">
            <a:off x="4562475" y="1181100"/>
            <a:ext cx="9525" cy="3614738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4806950"/>
            <a:ext cx="3044825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AF66-A0C4-4DD4-BD08-E6936D43254E}" type="datetimeFigureOut">
              <a:rPr lang="en-US"/>
              <a:pPr>
                <a:defRPr/>
              </a:pPr>
              <a:t>8/31/24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256815-60C9-4D59-94A7-7F361E9BC7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9"/>
          <p:cNvSpPr>
            <a:spLocks noChangeShapeType="1"/>
          </p:cNvSpPr>
          <p:nvPr/>
        </p:nvSpPr>
        <p:spPr bwMode="auto">
          <a:xfrm flipV="1">
            <a:off x="4572000" y="1649413"/>
            <a:ext cx="0" cy="314166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white">
          <a:xfrm>
            <a:off x="0" y="0"/>
            <a:ext cx="9144000" cy="10858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20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Rectangle 10"/>
          <p:cNvSpPr/>
          <p:nvPr/>
        </p:nvSpPr>
        <p:spPr>
          <a:xfrm>
            <a:off x="152400" y="1028700"/>
            <a:ext cx="8832850" cy="6858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050" y="4794250"/>
            <a:ext cx="8832850" cy="2333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Straight Connector 14"/>
          <p:cNvSpPr>
            <a:spLocks noChangeShapeType="1"/>
          </p:cNvSpPr>
          <p:nvPr/>
        </p:nvSpPr>
        <p:spPr bwMode="auto">
          <a:xfrm>
            <a:off x="152400" y="960438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6" name="Oval 24"/>
          <p:cNvSpPr/>
          <p:nvPr/>
        </p:nvSpPr>
        <p:spPr>
          <a:xfrm>
            <a:off x="4267200" y="7175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Oval 26"/>
          <p:cNvSpPr/>
          <p:nvPr/>
        </p:nvSpPr>
        <p:spPr>
          <a:xfrm>
            <a:off x="4402138" y="787400"/>
            <a:ext cx="339725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4040188" cy="549731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1" y="1143000"/>
            <a:ext cx="4041775" cy="54864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endParaRPr lang="en-US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1853537"/>
            <a:ext cx="4041648" cy="2863803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1853537"/>
            <a:ext cx="4038600" cy="2866644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80D5F9-7A93-4498-9A84-5F288CC14DA6}" type="datetimeFigureOut">
              <a:rPr lang="en-US"/>
              <a:pPr>
                <a:defRPr/>
              </a:pPr>
              <a:t>8/31/24</a:t>
            </a:fld>
            <a:endParaRPr lang="en-US"/>
          </a:p>
        </p:txBody>
      </p:sp>
      <p:sp>
        <p:nvSpPr>
          <p:cNvPr id="1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4806950"/>
            <a:ext cx="3581400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781050"/>
            <a:ext cx="457200" cy="331788"/>
          </a:xfrm>
        </p:spPr>
        <p:txBody>
          <a:bodyPr/>
          <a:lstStyle>
            <a:lvl1pPr algn="ctr">
              <a:defRPr smtClean="0"/>
            </a:lvl1pPr>
          </a:lstStyle>
          <a:p>
            <a:pPr>
              <a:defRPr/>
            </a:pPr>
            <a:fld id="{7ECDEAD1-BEEE-4AD0-9B9D-8EB5F083FE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F1242B-74C7-4CEC-95F1-7A0FBBB6B72F}" type="datetimeFigureOut">
              <a:rPr lang="en-US"/>
              <a:pPr>
                <a:defRPr/>
              </a:pPr>
              <a:t>8/31/24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776288"/>
            <a:ext cx="457200" cy="3317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0387C0-D2C1-42EB-8D45-A54C393C3D5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white">
          <a:xfrm>
            <a:off x="0" y="0"/>
            <a:ext cx="9144000" cy="11588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52400" y="119063"/>
            <a:ext cx="8832850" cy="4910137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05FE4F-FD6C-4DED-9318-31F9FF651E80}" type="datetimeFigureOut">
              <a:rPr lang="en-US"/>
              <a:pPr>
                <a:defRPr/>
              </a:pPr>
              <a:t>8/31/24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4743450"/>
            <a:ext cx="609600" cy="330200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790638E-965C-41FC-99B2-DE7674121B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/>
          <p:cNvSpPr>
            <a:spLocks noChangeArrowheads="1"/>
          </p:cNvSpPr>
          <p:nvPr/>
        </p:nvSpPr>
        <p:spPr bwMode="auto">
          <a:xfrm>
            <a:off x="152400" y="114300"/>
            <a:ext cx="8832850" cy="2286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5"/>
          <p:cNvSpPr>
            <a:spLocks noChangeArrowheads="1"/>
          </p:cNvSpPr>
          <p:nvPr/>
        </p:nvSpPr>
        <p:spPr bwMode="white">
          <a:xfrm>
            <a:off x="0" y="0"/>
            <a:ext cx="9144000" cy="889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2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" name="Straight Connector 8"/>
          <p:cNvSpPr>
            <a:spLocks noChangeShapeType="1"/>
          </p:cNvSpPr>
          <p:nvPr/>
        </p:nvSpPr>
        <p:spPr bwMode="auto">
          <a:xfrm>
            <a:off x="152400" y="4000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3" name="Oval 9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0"/>
          <p:cNvSpPr/>
          <p:nvPr/>
        </p:nvSpPr>
        <p:spPr>
          <a:xfrm>
            <a:off x="1439863" y="242888"/>
            <a:ext cx="312737" cy="31432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20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0"/>
            <a:ext cx="2362200" cy="742950"/>
          </a:xfrm>
        </p:spPr>
        <p:txBody>
          <a:bodyPr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485901"/>
            <a:ext cx="2362200" cy="3108722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endParaRPr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514350"/>
            <a:ext cx="5638800" cy="4057650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90650" y="242888"/>
            <a:ext cx="457200" cy="330200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52CCDDF8-4C45-4E39-94BF-9841EB11C65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2AC88A-FD61-47AD-A71F-DAE36EB475D6}" type="datetimeFigureOut">
              <a:rPr lang="en-US"/>
              <a:pPr>
                <a:defRPr/>
              </a:pPr>
              <a:t>8/31/24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4808538"/>
            <a:ext cx="3382963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20"/>
          <p:cNvSpPr>
            <a:spLocks noChangeShapeType="1"/>
          </p:cNvSpPr>
          <p:nvPr/>
        </p:nvSpPr>
        <p:spPr bwMode="auto">
          <a:xfrm>
            <a:off x="152400" y="4000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6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152400" y="114300"/>
            <a:ext cx="8832850" cy="22701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7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3" name="Oval 11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2"/>
          <p:cNvSpPr/>
          <p:nvPr/>
        </p:nvSpPr>
        <p:spPr>
          <a:xfrm>
            <a:off x="1454150" y="242888"/>
            <a:ext cx="314325" cy="31432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21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3771900"/>
            <a:ext cx="5867400" cy="9144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457200"/>
            <a:ext cx="5867400" cy="32004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742950"/>
            <a:ext cx="2438400" cy="394335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71600" y="338138"/>
            <a:ext cx="457200" cy="3317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00163D-C4F9-41A2-A84E-E49CB96BC9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>
          <a:xfrm>
            <a:off x="5788025" y="4803775"/>
            <a:ext cx="3044825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00160-9B23-455A-B664-68DA2CE0F06F}" type="datetimeFigureOut">
              <a:rPr lang="en-US"/>
              <a:pPr>
                <a:defRPr/>
              </a:pPr>
              <a:t>8/31/24</a:t>
            </a:fld>
            <a:endParaRPr lang="en-US" dirty="0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4808538"/>
            <a:ext cx="3584575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04457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4803775"/>
            <a:ext cx="3044825" cy="274638"/>
          </a:xfrm>
          <a:prstGeom prst="rect">
            <a:avLst/>
          </a:prstGeom>
        </p:spPr>
        <p:txBody>
          <a:bodyPr vert="horz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smtClean="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850116C-1AF4-40E9-B87F-C7EBE6F05DBD}" type="datetimeFigureOut">
              <a:rPr lang="en-US"/>
              <a:pPr>
                <a:defRPr/>
              </a:pPr>
              <a:t>8/31/24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4808538"/>
            <a:ext cx="3581400" cy="274637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dirty="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957263"/>
            <a:ext cx="8832850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67200" y="7175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411663" y="795338"/>
            <a:ext cx="325437" cy="315912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16413" y="796925"/>
            <a:ext cx="482600" cy="3302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600" smtClean="0">
                <a:solidFill>
                  <a:schemeClr val="accent3">
                    <a:shade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7E498E2-A9D9-4283-81A2-321EF554548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8" name="Title Placeholder 21"/>
          <p:cNvSpPr>
            <a:spLocks noGrp="1"/>
          </p:cNvSpPr>
          <p:nvPr>
            <p:ph type="title"/>
          </p:nvPr>
        </p:nvSpPr>
        <p:spPr bwMode="auto">
          <a:xfrm>
            <a:off x="301625" y="171450"/>
            <a:ext cx="8534400" cy="56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04800" y="1174750"/>
            <a:ext cx="8534400" cy="344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300" kern="1200">
          <a:solidFill>
            <a:srgbClr val="7B9899"/>
          </a:solidFill>
          <a:latin typeface="Calibri"/>
          <a:ea typeface="+mj-ea"/>
          <a:cs typeface="Calibri"/>
        </a:defRPr>
      </a:lvl1pPr>
      <a:lvl2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9pPr>
    </p:titleStyle>
    <p:bodyStyle>
      <a:lvl1pPr marL="273050" indent="-2730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700" kern="1200">
          <a:solidFill>
            <a:schemeClr val="tx1"/>
          </a:solidFill>
          <a:latin typeface="Calibri"/>
          <a:ea typeface="+mn-ea"/>
          <a:cs typeface="Calibri"/>
        </a:defRPr>
      </a:lvl1pPr>
      <a:lvl2pPr marL="547688" indent="-2730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"/>
        <a:defRPr sz="2200" kern="1200">
          <a:solidFill>
            <a:schemeClr val="tx2"/>
          </a:solidFill>
          <a:latin typeface="Calibri"/>
          <a:ea typeface="+mn-ea"/>
          <a:cs typeface="Calibri"/>
        </a:defRPr>
      </a:lvl2pPr>
      <a:lvl3pPr marL="822325" indent="-228600" algn="l" rtl="0" fontAlgn="base">
        <a:spcBef>
          <a:spcPct val="20000"/>
        </a:spcBef>
        <a:spcAft>
          <a:spcPct val="0"/>
        </a:spcAft>
        <a:buClr>
          <a:srgbClr val="8CADAE"/>
        </a:buClr>
        <a:buSzPct val="75000"/>
        <a:buFont typeface="Wingdings 2" pitchFamily="18" charset="2"/>
        <a:buChar char=""/>
        <a:defRPr sz="2000" kern="1200">
          <a:solidFill>
            <a:schemeClr val="tx1"/>
          </a:solidFill>
          <a:latin typeface="Calibri"/>
          <a:ea typeface="+mn-ea"/>
          <a:cs typeface="Calibri"/>
        </a:defRPr>
      </a:lvl3pPr>
      <a:lvl4pPr marL="1096963" indent="-228600" algn="l" rtl="0" fontAlgn="base">
        <a:spcBef>
          <a:spcPct val="20000"/>
        </a:spcBef>
        <a:spcAft>
          <a:spcPct val="0"/>
        </a:spcAft>
        <a:buClr>
          <a:srgbClr val="8C7B70"/>
        </a:buClr>
        <a:buSzPct val="70000"/>
        <a:buFont typeface="Wingdings" pitchFamily="2" charset="2"/>
        <a:buChar char=""/>
        <a:defRPr sz="2000" kern="1200">
          <a:solidFill>
            <a:schemeClr val="tx2"/>
          </a:solidFill>
          <a:latin typeface="Calibri"/>
          <a:ea typeface="+mn-ea"/>
          <a:cs typeface="Calibri"/>
        </a:defRPr>
      </a:lvl4pPr>
      <a:lvl5pPr marL="1371600" indent="-228600" algn="l" rtl="0" fontAlgn="base">
        <a:spcBef>
          <a:spcPct val="20000"/>
        </a:spcBef>
        <a:spcAft>
          <a:spcPct val="0"/>
        </a:spcAft>
        <a:buClr>
          <a:srgbClr val="8FB08C"/>
        </a:buClr>
        <a:buChar char="•"/>
        <a:defRPr kern="1200">
          <a:solidFill>
            <a:schemeClr val="tx1"/>
          </a:solidFill>
          <a:latin typeface="Calibri"/>
          <a:ea typeface="+mn-ea"/>
          <a:cs typeface="Calibri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CC058-FE8B-3D1B-F95D-D9ECF5606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69D22B5A-EE46-AFA9-70AB-3618709D19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2577948"/>
            <a:ext cx="7772400" cy="1916266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en-US" sz="2000" cap="non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en-US" sz="2000" cap="non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en-US" sz="2000" cap="non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315" name="Title 3">
            <a:extLst>
              <a:ext uri="{FF2B5EF4-FFF2-40B4-BE49-F238E27FC236}">
                <a16:creationId xmlns:a16="http://schemas.microsoft.com/office/drawing/2014/main" id="{C638E738-CDDC-3F2D-B917-81D6917E02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Fotoclub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Hub</a:t>
            </a:r>
            <a:b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2800" i="1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Een</a:t>
            </a:r>
            <a:r>
              <a:rPr lang="en-US" sz="2800" i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portfolio app </a:t>
            </a:r>
            <a:r>
              <a:rPr lang="en-US" sz="2800" i="1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voor</a:t>
            </a:r>
            <a:r>
              <a:rPr lang="en-US" sz="2800" i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i="1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fotoclubs</a:t>
            </a:r>
            <a:endParaRPr lang="en-US" i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8FAA22-0171-13E8-3CC8-DAAB52BD2930}"/>
              </a:ext>
            </a:extLst>
          </p:cNvPr>
          <p:cNvSpPr txBox="1"/>
          <p:nvPr/>
        </p:nvSpPr>
        <p:spPr>
          <a:xfrm>
            <a:off x="113732" y="4804012"/>
            <a:ext cx="1885453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r>
              <a:rPr lang="en-NL" sz="1100" dirty="0"/>
              <a:t>Peter van den Hamer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BC6B9-CB75-CAB1-D98A-CD23F54436E7}"/>
              </a:ext>
            </a:extLst>
          </p:cNvPr>
          <p:cNvSpPr txBox="1"/>
          <p:nvPr/>
        </p:nvSpPr>
        <p:spPr>
          <a:xfrm>
            <a:off x="3629273" y="4804012"/>
            <a:ext cx="1885453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pPr algn="ctr"/>
            <a:r>
              <a:rPr lang="en-NL" sz="1100" i="1" dirty="0">
                <a:solidFill>
                  <a:schemeClr val="bg1"/>
                </a:solidFill>
              </a:rPr>
              <a:t>Fotoclub Hub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8300CF-559E-AAD9-280D-0028DA224C39}"/>
              </a:ext>
            </a:extLst>
          </p:cNvPr>
          <p:cNvSpPr txBox="1"/>
          <p:nvPr/>
        </p:nvSpPr>
        <p:spPr>
          <a:xfrm>
            <a:off x="7258548" y="4804012"/>
            <a:ext cx="1730778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pPr algn="r"/>
            <a:r>
              <a:rPr lang="en-NL" sz="1100" dirty="0"/>
              <a:t>11 Nov 24</a:t>
            </a:r>
          </a:p>
        </p:txBody>
      </p:sp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D31A6CCF-CB6C-D89A-EB8A-331435E6CEA6}"/>
              </a:ext>
            </a:extLst>
          </p:cNvPr>
          <p:cNvSpPr txBox="1">
            <a:spLocks/>
          </p:cNvSpPr>
          <p:nvPr/>
        </p:nvSpPr>
        <p:spPr bwMode="auto">
          <a:xfrm>
            <a:off x="218367" y="2015037"/>
            <a:ext cx="4192910" cy="2699788"/>
          </a:xfrm>
          <a:prstGeom prst="rect">
            <a:avLst/>
          </a:prstGeom>
          <a:solidFill>
            <a:srgbClr val="DDDBD9"/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nl-NL" sz="1800" dirty="0"/>
              <a:t>Online portfolio’s van amateur-</a:t>
            </a:r>
            <a:br>
              <a:rPr lang="nl-NL" sz="1800" dirty="0"/>
            </a:br>
            <a:r>
              <a:rPr lang="nl-NL" sz="1800" dirty="0"/>
              <a:t>fotografen in kader van fotoclubs.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Club concept </a:t>
            </a:r>
            <a:r>
              <a:rPr lang="nl-NL" sz="1200" dirty="0"/>
              <a:t>staat centraal </a:t>
            </a:r>
            <a:r>
              <a:rPr lang="nl-NL" sz="1050" dirty="0"/>
              <a:t>(i.t.t. Squarespace, </a:t>
            </a:r>
            <a:r>
              <a:rPr lang="nl-NL" sz="1050" dirty="0" err="1"/>
              <a:t>Glass</a:t>
            </a:r>
            <a:r>
              <a:rPr lang="nl-NL" sz="1050" dirty="0"/>
              <a:t>, 500px…).</a:t>
            </a:r>
            <a:endParaRPr lang="nl-NL" sz="1200" dirty="0"/>
          </a:p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Centraal toegang </a:t>
            </a:r>
            <a:r>
              <a:rPr lang="nl-NL" sz="1200" dirty="0"/>
              <a:t>naar geselecteerd werk van b.v. 100 clubs.</a:t>
            </a:r>
          </a:p>
          <a:p>
            <a:pPr marL="222250" indent="-158750"/>
            <a:r>
              <a:rPr lang="nl-NL" sz="1200" dirty="0">
                <a:solidFill>
                  <a:srgbClr val="D16349"/>
                </a:solidFill>
              </a:rPr>
              <a:t>Decentraal beheer: </a:t>
            </a:r>
            <a:r>
              <a:rPr lang="nl-NL" sz="1200" dirty="0"/>
              <a:t>club beheert eigen ledenlijst &amp; foto’s.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Club websites:</a:t>
            </a:r>
            <a:r>
              <a:rPr lang="nl-NL" sz="1200" dirty="0"/>
              <a:t> optie voor integratie in bestaande WP site.</a:t>
            </a:r>
          </a:p>
          <a:p>
            <a:pPr marL="222250" indent="-158750"/>
            <a:r>
              <a:rPr lang="nl-NL" sz="1200" dirty="0">
                <a:solidFill>
                  <a:srgbClr val="D16349"/>
                </a:solidFill>
              </a:rPr>
              <a:t>Gefaseerde invoering:</a:t>
            </a:r>
            <a:r>
              <a:rPr lang="nl-NL" sz="1200" dirty="0"/>
              <a:t> club kan in eigen tempo meedoen.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i="1" dirty="0" err="1">
                <a:solidFill>
                  <a:srgbClr val="D16349"/>
                </a:solidFill>
              </a:rPr>
              <a:t>Github</a:t>
            </a:r>
            <a:r>
              <a:rPr lang="nl-NL" sz="1200" dirty="0">
                <a:solidFill>
                  <a:srgbClr val="D16349"/>
                </a:solidFill>
              </a:rPr>
              <a:t>:</a:t>
            </a:r>
            <a:r>
              <a:rPr lang="nl-NL" sz="1200" dirty="0"/>
              <a:t> samenwerking aan groei onderliggende software.</a:t>
            </a:r>
          </a:p>
          <a:p>
            <a:pPr marL="222250" indent="-158750"/>
            <a:r>
              <a:rPr lang="nl-NL" sz="1200" dirty="0">
                <a:solidFill>
                  <a:srgbClr val="D16349"/>
                </a:solidFill>
              </a:rPr>
              <a:t>Gratis:</a:t>
            </a:r>
            <a:r>
              <a:rPr lang="nl-NL" sz="1200" dirty="0"/>
              <a:t> verlaagt drempel om het te gebruiken.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EE74E2-0042-3C12-DAB0-FFF9562D4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 t="2832" r="3843" b="2079"/>
          <a:stretch/>
        </p:blipFill>
        <p:spPr>
          <a:xfrm>
            <a:off x="4732724" y="2015037"/>
            <a:ext cx="4192910" cy="269978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6E554B8-82A9-6D3B-28C7-4B8F6FC5F96D}"/>
              </a:ext>
            </a:extLst>
          </p:cNvPr>
          <p:cNvSpPr/>
          <p:nvPr/>
        </p:nvSpPr>
        <p:spPr>
          <a:xfrm>
            <a:off x="4571999" y="3078881"/>
            <a:ext cx="550461" cy="55046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800" dirty="0"/>
              <a:t>bijwerken</a:t>
            </a:r>
          </a:p>
        </p:txBody>
      </p:sp>
    </p:spTree>
    <p:extLst>
      <p:ext uri="{BB962C8B-B14F-4D97-AF65-F5344CB8AC3E}">
        <p14:creationId xmlns:p14="http://schemas.microsoft.com/office/powerpoint/2010/main" val="298599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8C3C2-CC35-81C0-7D96-57AFE1D2A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38B29E-7B3A-C4A5-EBAA-870BFC467CA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3: Portfolio van een clublid bekijken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340B13-BD61-AF55-D851-774F39C4DD2B}"/>
              </a:ext>
            </a:extLst>
          </p:cNvPr>
          <p:cNvGrpSpPr/>
          <p:nvPr/>
        </p:nvGrpSpPr>
        <p:grpSpPr>
          <a:xfrm>
            <a:off x="197079" y="559028"/>
            <a:ext cx="2144648" cy="4111672"/>
            <a:chOff x="914071" y="515914"/>
            <a:chExt cx="2144648" cy="4111672"/>
          </a:xfrm>
        </p:grpSpPr>
        <p:pic>
          <p:nvPicPr>
            <p:cNvPr id="3" name="Picture 2" descr="A cell phone with a window&#10;&#10;Description automatically generated">
              <a:extLst>
                <a:ext uri="{FF2B5EF4-FFF2-40B4-BE49-F238E27FC236}">
                  <a16:creationId xmlns:a16="http://schemas.microsoft.com/office/drawing/2014/main" id="{7ED64D11-66BA-A4D8-6737-BE112C586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" t="5661" r="-960" b="5981"/>
            <a:stretch/>
          </p:blipFill>
          <p:spPr>
            <a:xfrm>
              <a:off x="914071" y="515914"/>
              <a:ext cx="2144648" cy="4111672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03AAD7E-DF92-3BE6-2452-B65547C52231}"/>
                </a:ext>
              </a:extLst>
            </p:cNvPr>
            <p:cNvSpPr/>
            <p:nvPr/>
          </p:nvSpPr>
          <p:spPr>
            <a:xfrm>
              <a:off x="2077900" y="1059975"/>
              <a:ext cx="832514" cy="313899"/>
            </a:xfrm>
            <a:prstGeom prst="ellipse">
              <a:avLst/>
            </a:prstGeom>
            <a:noFill/>
            <a:ln cmpd="sng">
              <a:solidFill>
                <a:srgbClr val="FFC000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D58CFCD-54C3-5B7B-043E-AD6E8ED2C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752" y="113731"/>
            <a:ext cx="4477920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EC5201-2520-AC57-6122-90C069679A6B}"/>
              </a:ext>
            </a:extLst>
          </p:cNvPr>
          <p:cNvSpPr txBox="1"/>
          <p:nvPr/>
        </p:nvSpPr>
        <p:spPr>
          <a:xfrm>
            <a:off x="2264074" y="601014"/>
            <a:ext cx="2659949" cy="4153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Foto’s staan op club website</a:t>
            </a:r>
          </a:p>
          <a:p>
            <a:pPr marL="177800" indent="-177800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400" dirty="0"/>
              <a:t>Portfolio = Lightroom collection per lid. Dit dekt af…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App &amp; site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ondersteuning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Navigatie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Afspelen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(dia vertoning)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Portrait/landscape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mode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Diversiteit </a:t>
            </a:r>
            <a:r>
              <a:rPr lang="en-NL" sz="1600" dirty="0">
                <a:solidFill>
                  <a:srgbClr val="D16349"/>
                </a:solidFill>
              </a:rPr>
              <a:t>browsers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Swipen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op touch screen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Copyright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plaatsen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GB" sz="1600" dirty="0" err="1">
                <a:solidFill>
                  <a:srgbClr val="D16349"/>
                </a:solidFill>
              </a:rPr>
              <a:t>Resolutie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bg2">
                    <a:lumMod val="75000"/>
                  </a:schemeClr>
                </a:solidFill>
              </a:rPr>
              <a:t>terugschalen</a:t>
            </a:r>
            <a:endParaRPr lang="en-NL" sz="1600" dirty="0">
              <a:solidFill>
                <a:schemeClr val="bg2">
                  <a:lumMod val="75000"/>
                </a:schemeClr>
              </a:solidFill>
            </a:endParaRP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Volgorde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(evt op datum)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Upload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naar server (ftp)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Hergebruik voor </a:t>
            </a:r>
            <a:r>
              <a:rPr lang="en-NL" sz="1600" dirty="0">
                <a:solidFill>
                  <a:srgbClr val="D16349"/>
                </a:solidFill>
              </a:rPr>
              <a:t>expo’s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Evt </a:t>
            </a:r>
            <a:r>
              <a:rPr lang="en-NL" sz="1600" dirty="0">
                <a:solidFill>
                  <a:srgbClr val="D16349"/>
                </a:solidFill>
              </a:rPr>
              <a:t>trefwoorden</a:t>
            </a:r>
          </a:p>
        </p:txBody>
      </p:sp>
    </p:spTree>
    <p:extLst>
      <p:ext uri="{BB962C8B-B14F-4D97-AF65-F5344CB8AC3E}">
        <p14:creationId xmlns:p14="http://schemas.microsoft.com/office/powerpoint/2010/main" val="1559337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FG de Gender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484741" y="4483864"/>
            <a:ext cx="107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nl-NL" dirty="0"/>
              <a:t>DEMO VAN DE APP?</a:t>
            </a:r>
            <a:br>
              <a:rPr lang="nl-NL" dirty="0"/>
            </a:br>
            <a:br>
              <a:rPr lang="nl-NL" dirty="0"/>
            </a:br>
            <a:r>
              <a:rPr lang="nl-NL" dirty="0">
                <a:solidFill>
                  <a:schemeClr val="tx2"/>
                </a:solidFill>
              </a:rPr>
              <a:t>Gesimuleerde iPhone of iPad </a:t>
            </a: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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Beeld op beeldscherm van Mac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 (beeldscherm nu even een 4k TV via HDMI)</a:t>
            </a:r>
            <a:endParaRPr lang="nl-NL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E560D-1EA3-DA38-BA09-3D9DE008D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3C4E84-6B5D-987F-5439-697F42FC657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Overzicht Levels &amp; Centraal/Decentraal</a:t>
            </a:r>
          </a:p>
        </p:txBody>
      </p:sp>
    </p:spTree>
    <p:extLst>
      <p:ext uri="{BB962C8B-B14F-4D97-AF65-F5344CB8AC3E}">
        <p14:creationId xmlns:p14="http://schemas.microsoft.com/office/powerpoint/2010/main" val="3411669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A0F71E-1D7A-8F5F-1D5B-D98AF1DA9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41" y="452640"/>
            <a:ext cx="6963870" cy="4312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FF2749-2C90-71D9-A9F7-9184FE7C8FB7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Welkomstscherm </a:t>
            </a:r>
            <a:r>
              <a:rPr lang="en-NL" sz="1400" dirty="0"/>
              <a:t>(animatie, “prelude”)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39924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8E494-0DFD-775E-D6DF-5EF536B58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561C94-7325-77EC-2691-543C3C457706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Instellingen</a:t>
            </a:r>
          </a:p>
        </p:txBody>
      </p:sp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7FB0D34A-796A-3610-FED2-7133847C5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973" y="483063"/>
            <a:ext cx="6859022" cy="424803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BF8C9E2-9C6E-FF49-BE60-E263E8DB6554}"/>
              </a:ext>
            </a:extLst>
          </p:cNvPr>
          <p:cNvSpPr/>
          <p:nvPr/>
        </p:nvSpPr>
        <p:spPr>
          <a:xfrm>
            <a:off x="1302973" y="3980968"/>
            <a:ext cx="518006" cy="5135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800" dirty="0"/>
              <a:t>bijwerken</a:t>
            </a:r>
          </a:p>
        </p:txBody>
      </p:sp>
    </p:spTree>
    <p:extLst>
      <p:ext uri="{BB962C8B-B14F-4D97-AF65-F5344CB8AC3E}">
        <p14:creationId xmlns:p14="http://schemas.microsoft.com/office/powerpoint/2010/main" val="954529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C4A00-F0F2-5982-FA51-1B68D0EFB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11F204-38DA-63B9-62BA-9F742B64F01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Ingebouwde introductie tot de app (tweetalig)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B68B04-0AC8-DCAC-B5BD-BBFEEE00D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15" y="550366"/>
            <a:ext cx="6996370" cy="433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31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CB897-C232-1DD8-3CBC-9A1661788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D3762BF-6C9A-CAA6-5A78-3D3FB7EDC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2"/>
          <a:stretch/>
        </p:blipFill>
        <p:spPr>
          <a:xfrm>
            <a:off x="131927" y="118281"/>
            <a:ext cx="8857397" cy="4671663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3CB42E-D313-F8F2-9D48-74CC15646C03}"/>
              </a:ext>
            </a:extLst>
          </p:cNvPr>
          <p:cNvSpPr/>
          <p:nvPr/>
        </p:nvSpPr>
        <p:spPr>
          <a:xfrm>
            <a:off x="7483522" y="992594"/>
            <a:ext cx="1468596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Android ⤴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85FD8C-C59E-947F-8CCD-2DA8ED0F1EAD}"/>
              </a:ext>
            </a:extLst>
          </p:cNvPr>
          <p:cNvSpPr/>
          <p:nvPr/>
        </p:nvSpPr>
        <p:spPr>
          <a:xfrm>
            <a:off x="7369791" y="2222506"/>
            <a:ext cx="1582327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Windows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⤵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0EBA9DF-2CCC-862C-E21E-872AF2A999B0}"/>
              </a:ext>
            </a:extLst>
          </p:cNvPr>
          <p:cNvSpPr/>
          <p:nvPr/>
        </p:nvSpPr>
        <p:spPr>
          <a:xfrm>
            <a:off x="7861110" y="3011177"/>
            <a:ext cx="1091008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</a:t>
            </a:r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pp) iOS ⤴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4969705-9E80-3768-B46F-72CC9ABBE803}"/>
              </a:ext>
            </a:extLst>
          </p:cNvPr>
          <p:cNvSpPr/>
          <p:nvPr/>
        </p:nvSpPr>
        <p:spPr>
          <a:xfrm>
            <a:off x="7924799" y="4107443"/>
            <a:ext cx="102731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?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⤵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4966911-E646-A015-75AA-917E7BFB3097}"/>
              </a:ext>
            </a:extLst>
          </p:cNvPr>
          <p:cNvSpPr/>
          <p:nvPr/>
        </p:nvSpPr>
        <p:spPr>
          <a:xfrm>
            <a:off x="7201469" y="3686631"/>
            <a:ext cx="175064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(app/web) macOS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➡️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408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7BE9A-2F93-F827-6375-FE6864336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F4E49627-4715-7636-CAEC-06CBE6B17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-288" b="6192"/>
          <a:stretch/>
        </p:blipFill>
        <p:spPr>
          <a:xfrm>
            <a:off x="6696145" y="213814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079112-3391-8626-FA15-AEA1D46E438B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Praktische kanten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1A6FC-99BF-F466-9657-95F407DF0055}"/>
              </a:ext>
            </a:extLst>
          </p:cNvPr>
          <p:cNvSpPr txBox="1"/>
          <p:nvPr/>
        </p:nvSpPr>
        <p:spPr>
          <a:xfrm>
            <a:off x="191069" y="682388"/>
            <a:ext cx="6550925" cy="383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App voor iPhone, iPad </a:t>
            </a:r>
            <a:r>
              <a:rPr lang="nl-NL" sz="1000" dirty="0"/>
              <a:t>(eventueel Mac, </a:t>
            </a:r>
            <a:r>
              <a:rPr lang="nl-NL" sz="1000" dirty="0" err="1"/>
              <a:t>Vision</a:t>
            </a:r>
            <a:r>
              <a:rPr lang="nl-NL" sz="1000" dirty="0"/>
              <a:t> Pro)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Website voor overig gebruik </a:t>
            </a:r>
            <a:r>
              <a:rPr lang="nl-NL" sz="1000" dirty="0"/>
              <a:t>(PC, Android, </a:t>
            </a:r>
            <a:r>
              <a:rPr lang="en-GB" sz="1000" dirty="0"/>
              <a:t>Huawei/Xiaomi/Oppo…</a:t>
            </a:r>
            <a:r>
              <a:rPr lang="nl-NL" sz="1000" dirty="0"/>
              <a:t>)</a:t>
            </a: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Meerdere fotoclubs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Momenteel 100 app gebruikers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/>
              <a:t> 2k (NL, </a:t>
            </a:r>
            <a:r>
              <a:rPr lang="nl-NL" sz="1400" dirty="0" err="1"/>
              <a:t>app&amp;web</a:t>
            </a:r>
            <a:r>
              <a:rPr lang="nl-NL" sz="1400" dirty="0"/>
              <a:t>)?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>
                <a:sym typeface="Wingdings" pitchFamily="2" charset="2"/>
              </a:rPr>
              <a:t> 100k (</a:t>
            </a:r>
            <a:r>
              <a:rPr lang="nl-NL" sz="1400" dirty="0" err="1">
                <a:sym typeface="Wingdings" pitchFamily="2" charset="2"/>
              </a:rPr>
              <a:t>app&amp;web</a:t>
            </a:r>
            <a:r>
              <a:rPr lang="nl-NL" sz="1400" dirty="0">
                <a:sym typeface="Wingdings" pitchFamily="2" charset="2"/>
              </a:rPr>
              <a:t>)??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Wereldwijd.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Ondersteunt </a:t>
            </a:r>
            <a:r>
              <a:rPr lang="nl-NL" sz="1400" dirty="0" err="1"/>
              <a:t>nederlands</a:t>
            </a:r>
            <a:r>
              <a:rPr lang="nl-NL" sz="1400" dirty="0"/>
              <a:t> &amp; </a:t>
            </a:r>
            <a:r>
              <a:rPr lang="nl-NL" sz="1400" dirty="0" err="1"/>
              <a:t>engels</a:t>
            </a:r>
            <a:r>
              <a:rPr lang="nl-NL" sz="1400" dirty="0"/>
              <a:t> (past zich vanzelf aan).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Staat in Apple App Store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App kent onze Fotobond, maar ondersteunt willekeurige clubs.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Documentatie (nl, en) ingebouwd in de app.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Uitgebreidere documentatie (en) op </a:t>
            </a:r>
            <a:r>
              <a:rPr lang="nl-NL" sz="1400" dirty="0" err="1"/>
              <a:t>www.github.com</a:t>
            </a: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23824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BC4BA-D05A-015F-47BA-42271BD5B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37489-25F9-8E6B-39D4-04E577A03F8D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Clubs en hun leden (“Portfolio’s”)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8CD2F79-5F4D-7038-37FC-5C5684CB6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33" y="607471"/>
            <a:ext cx="5978092" cy="39255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41C865-EB17-6489-4312-167A91750A31}"/>
              </a:ext>
            </a:extLst>
          </p:cNvPr>
          <p:cNvSpPr txBox="1"/>
          <p:nvPr/>
        </p:nvSpPr>
        <p:spPr>
          <a:xfrm>
            <a:off x="768825" y="4429605"/>
            <a:ext cx="464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/>
              <a:t>iPad 10th gen</a:t>
            </a:r>
            <a:br>
              <a:rPr lang="en-NL" sz="900" dirty="0"/>
            </a:br>
            <a:r>
              <a:rPr lang="en-NL" sz="900" dirty="0"/>
              <a:t>NL / iOS 18.1</a:t>
            </a:r>
          </a:p>
        </p:txBody>
      </p:sp>
      <p:pic>
        <p:nvPicPr>
          <p:cNvPr id="14" name="Picture 13" descr="A black cell phone with a screen showing a list of images&#10;&#10;Description automatically generated">
            <a:extLst>
              <a:ext uri="{FF2B5EF4-FFF2-40B4-BE49-F238E27FC236}">
                <a16:creationId xmlns:a16="http://schemas.microsoft.com/office/drawing/2014/main" id="{AF236D9E-9372-B94A-E980-53B6FB33C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788" y="710934"/>
            <a:ext cx="2090707" cy="37186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1EBB8CA-048E-8DC3-75BA-643B98351FB4}"/>
              </a:ext>
            </a:extLst>
          </p:cNvPr>
          <p:cNvSpPr txBox="1"/>
          <p:nvPr/>
        </p:nvSpPr>
        <p:spPr>
          <a:xfrm>
            <a:off x="6201525" y="4429605"/>
            <a:ext cx="205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/>
              <a:t>iPhone SE</a:t>
            </a:r>
            <a:br>
              <a:rPr lang="en-NL" sz="900" dirty="0"/>
            </a:br>
            <a:r>
              <a:rPr lang="en-NL" sz="900" dirty="0"/>
              <a:t>NL / iOS 18.1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0439A3C-ECB5-36C7-EFF1-71FD0545F65B}"/>
              </a:ext>
            </a:extLst>
          </p:cNvPr>
          <p:cNvSpPr/>
          <p:nvPr/>
        </p:nvSpPr>
        <p:spPr>
          <a:xfrm>
            <a:off x="2796222" y="827965"/>
            <a:ext cx="832514" cy="410684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9C2B53A-5102-57E0-B8D8-764F2C2215E0}"/>
              </a:ext>
            </a:extLst>
          </p:cNvPr>
          <p:cNvSpPr/>
          <p:nvPr/>
        </p:nvSpPr>
        <p:spPr>
          <a:xfrm>
            <a:off x="6970347" y="1005383"/>
            <a:ext cx="437136" cy="409431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82249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B22B3-531A-F72B-040D-E40BB988E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3A36728-C01B-4983-CABC-F4FFCE01130E}"/>
              </a:ext>
            </a:extLst>
          </p:cNvPr>
          <p:cNvGrpSpPr/>
          <p:nvPr/>
        </p:nvGrpSpPr>
        <p:grpSpPr>
          <a:xfrm>
            <a:off x="154675" y="113731"/>
            <a:ext cx="8987098" cy="4916038"/>
            <a:chOff x="154675" y="113731"/>
            <a:chExt cx="8987098" cy="4916038"/>
          </a:xfrm>
        </p:grpSpPr>
        <p:pic>
          <p:nvPicPr>
            <p:cNvPr id="1026" name="Picture 2" descr="Apple Vision Pro price in Nigeria. Apple VR Glasses in Lagos Abuja">
              <a:extLst>
                <a:ext uri="{FF2B5EF4-FFF2-40B4-BE49-F238E27FC236}">
                  <a16:creationId xmlns:a16="http://schemas.microsoft.com/office/drawing/2014/main" id="{85E0AE4D-B559-9DF8-0E8C-01001F2F1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770" y="483063"/>
              <a:ext cx="2160237" cy="1396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0BC703-9BF7-7B00-1602-9F65D7832417}"/>
                </a:ext>
              </a:extLst>
            </p:cNvPr>
            <p:cNvGrpSpPr/>
            <p:nvPr/>
          </p:nvGrpSpPr>
          <p:grpSpPr>
            <a:xfrm>
              <a:off x="2697707" y="196927"/>
              <a:ext cx="6444066" cy="4832842"/>
              <a:chOff x="2813262" y="0"/>
              <a:chExt cx="6330738" cy="4749645"/>
            </a:xfrm>
          </p:grpSpPr>
          <p:pic>
            <p:nvPicPr>
              <p:cNvPr id="8" name="Picture 7" descr="A screenshot of a room with a couch and a coffee table&#10;&#10;Description automatically generated">
                <a:extLst>
                  <a:ext uri="{FF2B5EF4-FFF2-40B4-BE49-F238E27FC236}">
                    <a16:creationId xmlns:a16="http://schemas.microsoft.com/office/drawing/2014/main" id="{2F77D0DB-CBF3-59E1-512C-C1E822F325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3262" y="0"/>
                <a:ext cx="6330738" cy="4745736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82AAED-03A0-8503-0C8D-3CC00BE155A2}"/>
                  </a:ext>
                </a:extLst>
              </p:cNvPr>
              <p:cNvSpPr txBox="1"/>
              <p:nvPr/>
            </p:nvSpPr>
            <p:spPr>
              <a:xfrm>
                <a:off x="2863965" y="4380313"/>
                <a:ext cx="2057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L" sz="900" dirty="0">
                    <a:solidFill>
                      <a:schemeClr val="bg1"/>
                    </a:solidFill>
                  </a:rPr>
                  <a:t>Vision Pro</a:t>
                </a:r>
                <a:br>
                  <a:rPr lang="en-NL" sz="900" dirty="0">
                    <a:solidFill>
                      <a:schemeClr val="bg1"/>
                    </a:solidFill>
                  </a:rPr>
                </a:br>
                <a:r>
                  <a:rPr lang="en-NL" sz="900" dirty="0">
                    <a:solidFill>
                      <a:schemeClr val="bg1"/>
                    </a:solidFill>
                  </a:rPr>
                  <a:t>NL / VisionOS 2.0 beta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016EAD-E22F-E8E1-5070-496205A4E401}"/>
                </a:ext>
              </a:extLst>
            </p:cNvPr>
            <p:cNvSpPr txBox="1"/>
            <p:nvPr/>
          </p:nvSpPr>
          <p:spPr>
            <a:xfrm>
              <a:off x="154675" y="113731"/>
              <a:ext cx="2543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NL" dirty="0"/>
                <a:t>Vision Pro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2B6CE39-E2AB-C3A8-AB12-EEAF2173E324}"/>
              </a:ext>
            </a:extLst>
          </p:cNvPr>
          <p:cNvGrpSpPr/>
          <p:nvPr/>
        </p:nvGrpSpPr>
        <p:grpSpPr>
          <a:xfrm>
            <a:off x="49518" y="1998618"/>
            <a:ext cx="3256037" cy="2825938"/>
            <a:chOff x="49518" y="1648323"/>
            <a:chExt cx="3256037" cy="282593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1E41A7F-411C-9A64-B0FC-314DF2C07755}"/>
                </a:ext>
              </a:extLst>
            </p:cNvPr>
            <p:cNvSpPr txBox="1"/>
            <p:nvPr/>
          </p:nvSpPr>
          <p:spPr>
            <a:xfrm>
              <a:off x="215613" y="4104929"/>
              <a:ext cx="14943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900" dirty="0"/>
                <a:t>Mac Studio</a:t>
              </a:r>
              <a:br>
                <a:rPr lang="en-NL" sz="900" dirty="0"/>
              </a:br>
              <a:r>
                <a:rPr lang="en-NL" sz="900" dirty="0"/>
                <a:t>NL / MacOS / dark mode</a:t>
              </a:r>
            </a:p>
          </p:txBody>
        </p:sp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9B885F8C-168D-A209-8CCF-DBB363EDB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8" y="1648323"/>
              <a:ext cx="3256037" cy="2576205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E2D64E9-8378-D666-5141-0406490C8AB4}"/>
              </a:ext>
            </a:extLst>
          </p:cNvPr>
          <p:cNvSpPr txBox="1"/>
          <p:nvPr/>
        </p:nvSpPr>
        <p:spPr>
          <a:xfrm>
            <a:off x="154675" y="1694601"/>
            <a:ext cx="212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Mac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8158B2-7C77-7225-4D8A-FA0288D58F78}"/>
              </a:ext>
            </a:extLst>
          </p:cNvPr>
          <p:cNvSpPr/>
          <p:nvPr/>
        </p:nvSpPr>
        <p:spPr>
          <a:xfrm>
            <a:off x="1635587" y="4435469"/>
            <a:ext cx="550461" cy="55046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800" dirty="0"/>
              <a:t>bijwerken</a:t>
            </a:r>
          </a:p>
        </p:txBody>
      </p:sp>
    </p:spTree>
    <p:extLst>
      <p:ext uri="{BB962C8B-B14F-4D97-AF65-F5344CB8AC3E}">
        <p14:creationId xmlns:p14="http://schemas.microsoft.com/office/powerpoint/2010/main" val="28138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D55C1-7279-42D8-782C-07CA2251C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870AB7-8F6A-B47A-CC19-69BBE93702D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Voorbeeld van 3 portfolio’s</a:t>
            </a:r>
          </a:p>
        </p:txBody>
      </p:sp>
      <p:pic>
        <p:nvPicPr>
          <p:cNvPr id="3" name="Picture 2" descr="A cell phone with a window&#10;&#10;Description automatically generated">
            <a:extLst>
              <a:ext uri="{FF2B5EF4-FFF2-40B4-BE49-F238E27FC236}">
                <a16:creationId xmlns:a16="http://schemas.microsoft.com/office/drawing/2014/main" id="{18661702-1C78-C73F-2639-C32879A93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" t="5661" r="-960" b="5981"/>
          <a:stretch/>
        </p:blipFill>
        <p:spPr>
          <a:xfrm>
            <a:off x="914071" y="515914"/>
            <a:ext cx="2144648" cy="4111672"/>
          </a:xfrm>
          <a:prstGeom prst="rect">
            <a:avLst/>
          </a:prstGeom>
        </p:spPr>
      </p:pic>
      <p:pic>
        <p:nvPicPr>
          <p:cNvPr id="6" name="Picture 5" descr="A cell phone with a picture of trees and clouds&#10;&#10;Description automatically generated">
            <a:extLst>
              <a:ext uri="{FF2B5EF4-FFF2-40B4-BE49-F238E27FC236}">
                <a16:creationId xmlns:a16="http://schemas.microsoft.com/office/drawing/2014/main" id="{A7DB2716-BEDC-A7CE-5EB4-C2066EE9C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622" y="113731"/>
            <a:ext cx="3157710" cy="145654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9D93BD1-6843-D128-2E7A-AE67AAD81B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380" y="1570280"/>
            <a:ext cx="4762549" cy="3127393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42D1FC3-2287-7663-8106-B4465EC81312}"/>
              </a:ext>
            </a:extLst>
          </p:cNvPr>
          <p:cNvSpPr/>
          <p:nvPr/>
        </p:nvSpPr>
        <p:spPr>
          <a:xfrm>
            <a:off x="2077900" y="1059975"/>
            <a:ext cx="832514" cy="313899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70109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DBE3D-C25C-F680-D600-32E7B995A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F81B0A9-4A3A-D94D-68D6-8548B2C77F34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Alle 44 clubs in regio Brabant Oost</a:t>
            </a:r>
          </a:p>
        </p:txBody>
      </p:sp>
      <p:pic>
        <p:nvPicPr>
          <p:cNvPr id="11" name="Picture 10" descr="A black tablet with a map on it&#10;&#10;Description automatically generated">
            <a:extLst>
              <a:ext uri="{FF2B5EF4-FFF2-40B4-BE49-F238E27FC236}">
                <a16:creationId xmlns:a16="http://schemas.microsoft.com/office/drawing/2014/main" id="{0510D762-E69D-4E6B-BF13-CAE9CD330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" t="5838" r="2049" b="38052"/>
          <a:stretch/>
        </p:blipFill>
        <p:spPr>
          <a:xfrm>
            <a:off x="154674" y="458268"/>
            <a:ext cx="5195247" cy="4609601"/>
          </a:xfrm>
          <a:prstGeom prst="rect">
            <a:avLst/>
          </a:prstGeom>
        </p:spPr>
      </p:pic>
      <p:pic>
        <p:nvPicPr>
          <p:cNvPr id="13" name="Picture 12" descr="A close-up of a tablet&#10;&#10;Description automatically generated">
            <a:extLst>
              <a:ext uri="{FF2B5EF4-FFF2-40B4-BE49-F238E27FC236}">
                <a16:creationId xmlns:a16="http://schemas.microsoft.com/office/drawing/2014/main" id="{759DE878-5959-BCBA-3E3A-A0E0AF586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0" b="6031"/>
          <a:stretch/>
        </p:blipFill>
        <p:spPr>
          <a:xfrm>
            <a:off x="5443181" y="153643"/>
            <a:ext cx="3439236" cy="462307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96CD60E-123C-C79E-57E3-117AE7217D77}"/>
              </a:ext>
            </a:extLst>
          </p:cNvPr>
          <p:cNvSpPr/>
          <p:nvPr/>
        </p:nvSpPr>
        <p:spPr>
          <a:xfrm>
            <a:off x="2138002" y="883962"/>
            <a:ext cx="339035" cy="313899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A1F9AD-7F12-C916-135E-F47426262E6F}"/>
              </a:ext>
            </a:extLst>
          </p:cNvPr>
          <p:cNvSpPr/>
          <p:nvPr/>
        </p:nvSpPr>
        <p:spPr>
          <a:xfrm>
            <a:off x="7044744" y="291922"/>
            <a:ext cx="253284" cy="380046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0992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7DE2A-94BB-4E33-00D4-E5F00807D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1548E858-D765-B22B-E7D6-E14D62C23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-288" b="6192"/>
          <a:stretch/>
        </p:blipFill>
        <p:spPr>
          <a:xfrm>
            <a:off x="6696145" y="213814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C32FB7-7BE2-4EC4-291D-434A31144E65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1: hoe voegt men clubs toe?</a:t>
            </a:r>
          </a:p>
        </p:txBody>
      </p:sp>
      <p:pic>
        <p:nvPicPr>
          <p:cNvPr id="3" name="Picture 2" descr="A computer screen with text and numbers&#10;&#10;Description automatically generated">
            <a:extLst>
              <a:ext uri="{FF2B5EF4-FFF2-40B4-BE49-F238E27FC236}">
                <a16:creationId xmlns:a16="http://schemas.microsoft.com/office/drawing/2014/main" id="{D6619EF7-AEBB-3024-BC07-434CAF91D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60" y="483063"/>
            <a:ext cx="4999630" cy="24921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6A6727-064B-A0CC-600A-1CE99C1BCDD0}"/>
              </a:ext>
            </a:extLst>
          </p:cNvPr>
          <p:cNvSpPr txBox="1"/>
          <p:nvPr/>
        </p:nvSpPr>
        <p:spPr>
          <a:xfrm>
            <a:off x="263856" y="3020704"/>
            <a:ext cx="6478138" cy="1501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NL" sz="1400" dirty="0"/>
              <a:t>Dit staat in een groeiend bestand met 44 fotoclubs en 34 fotomusea.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262688" algn="r"/>
              </a:tabLst>
            </a:pPr>
            <a:r>
              <a:rPr lang="en-NL" sz="1400" dirty="0"/>
              <a:t>Er is een copie van </a:t>
            </a:r>
            <a:r>
              <a:rPr lang="en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root.level1.json</a:t>
            </a:r>
            <a:r>
              <a:rPr lang="en-NL" sz="1400" dirty="0"/>
              <a:t> op een </a:t>
            </a:r>
            <a:r>
              <a:rPr lang="en-NL" sz="1400" u="sng" dirty="0"/>
              <a:t>centrale plek</a:t>
            </a:r>
            <a:r>
              <a:rPr lang="en-NL" sz="1400" dirty="0"/>
              <a:t> </a:t>
            </a:r>
            <a:r>
              <a:rPr lang="en-NL" sz="1100" dirty="0"/>
              <a:t>(centraal beheer).                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NL" sz="1400" dirty="0"/>
              <a:t>Alle verzoeken om een club toe te voegen </a:t>
            </a:r>
            <a:r>
              <a:rPr lang="en-NL" sz="1100" dirty="0"/>
              <a:t>(alleen technische controle, binnen 48h).</a:t>
            </a:r>
            <a:endParaRPr lang="en-NL" sz="1400" dirty="0"/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400" dirty="0"/>
              <a:t>Alleen</a:t>
            </a:r>
            <a:r>
              <a:rPr lang="en-NL" sz="1400" dirty="0"/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idPlus</a:t>
            </a:r>
            <a:r>
              <a:rPr lang="en-US" sz="1400" dirty="0"/>
              <a:t> </a:t>
            </a:r>
            <a:r>
              <a:rPr lang="en-NL" sz="1400" dirty="0"/>
              <a:t>en </a:t>
            </a:r>
            <a:r>
              <a:rPr lang="en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coordinates</a:t>
            </a:r>
            <a:r>
              <a:rPr lang="en-NL" sz="1400" dirty="0"/>
              <a:t> velden zijn verplicht.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waarom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is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idPlus.town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verplicht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	A: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voor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clubs met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dezelfde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naam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hoe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komt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app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aan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“Nederland” of “Netherlands”?	A: magic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(via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coordinaten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kan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club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zelf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“remark” of “coordinates”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aanpassen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	A: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ja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(via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level2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bestand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35B8E36-6AB3-42B3-04EE-79F6C51C5AFC}"/>
              </a:ext>
            </a:extLst>
          </p:cNvPr>
          <p:cNvSpPr/>
          <p:nvPr/>
        </p:nvSpPr>
        <p:spPr>
          <a:xfrm>
            <a:off x="4788090" y="814724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800" dirty="0"/>
              <a:t>bijwerken</a:t>
            </a:r>
          </a:p>
        </p:txBody>
      </p:sp>
    </p:spTree>
    <p:extLst>
      <p:ext uri="{BB962C8B-B14F-4D97-AF65-F5344CB8AC3E}">
        <p14:creationId xmlns:p14="http://schemas.microsoft.com/office/powerpoint/2010/main" val="2734262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9D311-3F16-AE5A-E4C9-E1AACDB0D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64366A-F4F9-841A-8EB9-CB9517F52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4498" y="442176"/>
            <a:ext cx="4999630" cy="246903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47CA6E-07C7-115B-C935-C81F44E5C7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1" b="6191"/>
          <a:stretch/>
        </p:blipFill>
        <p:spPr>
          <a:xfrm>
            <a:off x="6696145" y="213814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62BAC8-BA08-1002-FECE-9CA93D02244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2: hoe voegt men clubleden toe?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0C69B5-FCA5-F647-171F-2CD5B6CAC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319" y="517365"/>
            <a:ext cx="4999630" cy="246903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49530-7EB5-8D39-E877-3EB489F72A6A}"/>
              </a:ext>
            </a:extLst>
          </p:cNvPr>
          <p:cNvSpPr txBox="1"/>
          <p:nvPr/>
        </p:nvSpPr>
        <p:spPr>
          <a:xfrm>
            <a:off x="263856" y="3020704"/>
            <a:ext cx="6478138" cy="1734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Dit staat in een computer leesbaar ledenbestand per club</a:t>
            </a:r>
            <a:r>
              <a:rPr lang="en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(fgDeGender.level2.json)</a:t>
            </a:r>
            <a:r>
              <a:rPr lang="en-NL" sz="1400" dirty="0"/>
              <a:t>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De club mag het bestand zelf aanmaken, opslaan en bijhouden.</a:t>
            </a:r>
          </a:p>
          <a:p>
            <a:pPr marL="455612" lvl="2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Het bestand staat normaal op een club website.</a:t>
            </a:r>
          </a:p>
          <a:p>
            <a:pPr marL="455612" lvl="2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GB" sz="1400" dirty="0"/>
              <a:t>B</a:t>
            </a:r>
            <a:r>
              <a:rPr lang="en-NL" sz="1400" dirty="0"/>
              <a:t>.v. zelfde manier als Wordpress media files ondersteunt.</a:t>
            </a:r>
            <a:endParaRPr lang="en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Bestand mag ook ex-leden bevatten. Een ex-lid heeft een </a:t>
            </a:r>
            <a:r>
              <a:rPr lang="en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membershipEndDate</a:t>
            </a:r>
            <a:r>
              <a:rPr lang="en-NL" sz="1400" dirty="0"/>
              <a:t>.</a:t>
            </a:r>
            <a:endParaRPr lang="en-NL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Een fotograaf kan in meerdere clubs voorkomen (vorige club, gelijktijdig).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>
                <a:solidFill>
                  <a:schemeClr val="bg2">
                    <a:lumMod val="75000"/>
                  </a:schemeClr>
                </a:solidFill>
              </a:rPr>
              <a:t>Geboortejaar wordt niet gebruikt en mag b.v. op 9999 staan.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0A43EC-B9C0-05F1-D3B3-7437FDF291EC}"/>
              </a:ext>
            </a:extLst>
          </p:cNvPr>
          <p:cNvCxnSpPr>
            <a:cxnSpLocks/>
          </p:cNvCxnSpPr>
          <p:nvPr/>
        </p:nvCxnSpPr>
        <p:spPr>
          <a:xfrm flipV="1">
            <a:off x="5754128" y="1489654"/>
            <a:ext cx="1672689" cy="11027"/>
          </a:xfrm>
          <a:prstGeom prst="straightConnector1">
            <a:avLst/>
          </a:prstGeom>
          <a:ln w="38100">
            <a:solidFill>
              <a:schemeClr val="accent6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54D6DA-A23A-813A-2B45-48FB342B3DD8}"/>
              </a:ext>
            </a:extLst>
          </p:cNvPr>
          <p:cNvCxnSpPr>
            <a:cxnSpLocks/>
          </p:cNvCxnSpPr>
          <p:nvPr/>
        </p:nvCxnSpPr>
        <p:spPr>
          <a:xfrm>
            <a:off x="5635949" y="1876380"/>
            <a:ext cx="2615116" cy="0"/>
          </a:xfrm>
          <a:prstGeom prst="straightConnector1">
            <a:avLst/>
          </a:prstGeom>
          <a:ln w="38100">
            <a:solidFill>
              <a:schemeClr val="accent6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14DB6ABC-E204-FF3B-6F73-30185AB80EBB}"/>
              </a:ext>
            </a:extLst>
          </p:cNvPr>
          <p:cNvSpPr/>
          <p:nvPr/>
        </p:nvSpPr>
        <p:spPr>
          <a:xfrm>
            <a:off x="6599477" y="1437540"/>
            <a:ext cx="518006" cy="51800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800" dirty="0"/>
              <a:t>bijwerken</a:t>
            </a:r>
          </a:p>
        </p:txBody>
      </p:sp>
    </p:spTree>
    <p:extLst>
      <p:ext uri="{BB962C8B-B14F-4D97-AF65-F5344CB8AC3E}">
        <p14:creationId xmlns:p14="http://schemas.microsoft.com/office/powerpoint/2010/main" val="2031603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01D6C-94A7-47AB-1BDB-6ED0AA450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C42B125-88C7-5403-365D-9500EAD52D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1" b="6191"/>
          <a:stretch/>
        </p:blipFill>
        <p:spPr>
          <a:xfrm>
            <a:off x="6696145" y="213814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D2432B-7F02-92C8-89AB-615BC5EE6C7A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2: hoe ziet dit eruit op website?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124F5E-E25B-1B9B-3301-D1A9078240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319" y="517365"/>
            <a:ext cx="4999630" cy="246903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4700253-B7CE-F664-2C27-DCE94D286AAF}"/>
              </a:ext>
            </a:extLst>
          </p:cNvPr>
          <p:cNvCxnSpPr>
            <a:cxnSpLocks/>
          </p:cNvCxnSpPr>
          <p:nvPr/>
        </p:nvCxnSpPr>
        <p:spPr>
          <a:xfrm>
            <a:off x="5635949" y="2760738"/>
            <a:ext cx="1335814" cy="0"/>
          </a:xfrm>
          <a:prstGeom prst="straightConnector1">
            <a:avLst/>
          </a:prstGeom>
          <a:ln w="38100">
            <a:solidFill>
              <a:schemeClr val="accent6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1C9AF90-5FB2-8B87-E94A-CA1632860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14" y="3261607"/>
            <a:ext cx="6184792" cy="1330904"/>
          </a:xfrm>
          <a:prstGeom prst="rect">
            <a:avLst/>
          </a:prstGeom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FB1C7B-C2AD-59B3-951D-2DE5262BCEC7}"/>
              </a:ext>
            </a:extLst>
          </p:cNvPr>
          <p:cNvCxnSpPr>
            <a:cxnSpLocks/>
          </p:cNvCxnSpPr>
          <p:nvPr/>
        </p:nvCxnSpPr>
        <p:spPr>
          <a:xfrm>
            <a:off x="3322749" y="2986402"/>
            <a:ext cx="0" cy="971705"/>
          </a:xfrm>
          <a:prstGeom prst="straightConnector1">
            <a:avLst/>
          </a:prstGeom>
          <a:ln w="38100">
            <a:solidFill>
              <a:schemeClr val="accent6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2D280FA9-E134-C5F4-3A06-B719358764F3}"/>
              </a:ext>
            </a:extLst>
          </p:cNvPr>
          <p:cNvSpPr/>
          <p:nvPr/>
        </p:nvSpPr>
        <p:spPr>
          <a:xfrm>
            <a:off x="3473099" y="4461416"/>
            <a:ext cx="518006" cy="51800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800" dirty="0"/>
              <a:t>bijwerken</a:t>
            </a:r>
          </a:p>
        </p:txBody>
      </p:sp>
    </p:spTree>
    <p:extLst>
      <p:ext uri="{BB962C8B-B14F-4D97-AF65-F5344CB8AC3E}">
        <p14:creationId xmlns:p14="http://schemas.microsoft.com/office/powerpoint/2010/main" val="34449777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1336</TotalTime>
  <Words>652</Words>
  <Application>Microsoft Macintosh PowerPoint</Application>
  <PresentationFormat>On-screen Show (16:9)</PresentationFormat>
  <Paragraphs>91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Aptos</vt:lpstr>
      <vt:lpstr>Arial</vt:lpstr>
      <vt:lpstr>Calibri</vt:lpstr>
      <vt:lpstr>Courier New</vt:lpstr>
      <vt:lpstr>Georgia</vt:lpstr>
      <vt:lpstr>Wingdings</vt:lpstr>
      <vt:lpstr>Wingdings 2</vt:lpstr>
      <vt:lpstr>Civic</vt:lpstr>
      <vt:lpstr>Fotoclub Hub Een portfolio app voor fotoclubs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FG de Gender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Hans Krusenann</dc:creator>
  <cp:lastModifiedBy>Peter van den Hamer</cp:lastModifiedBy>
  <cp:revision>91</cp:revision>
  <dcterms:created xsi:type="dcterms:W3CDTF">2019-12-06T15:20:23Z</dcterms:created>
  <dcterms:modified xsi:type="dcterms:W3CDTF">2024-08-31T21:03:28Z</dcterms:modified>
</cp:coreProperties>
</file>